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Source Sans 3"/>
      <p:regular r:id="rId22"/>
    </p:embeddedFont>
    <p:embeddedFont>
      <p:font typeface="Source Sans 3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KIIT Chatbot: Leveraging LLMs for Intelligent Conversations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Discover how we built an advanced chatbot using cutting-edge Large Language Models and innovative AI techniques.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04317"/>
            <a:ext cx="5702856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Directions &amp; Impact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21265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KIIT Chatbot exemplifies the power of integrating advanced LLMs and thoughtful design for impactful conversational AI solutions.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161824"/>
            <a:ext cx="7468553" cy="3863459"/>
          </a:xfrm>
          <a:prstGeom prst="roundRect">
            <a:avLst>
              <a:gd name="adj" fmla="val 929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837724" y="3161824"/>
            <a:ext cx="3734276" cy="2123242"/>
          </a:xfrm>
          <a:prstGeom prst="roundRect">
            <a:avLst>
              <a:gd name="adj" fmla="val 1691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077039" y="3401139"/>
            <a:ext cx="325564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User Experience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77039" y="4248626"/>
            <a:ext cx="32556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Creating more natural, helpful, and efficient user interactions.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4572000" y="3161824"/>
            <a:ext cx="3734276" cy="2123242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0" name="Shape 7"/>
          <p:cNvSpPr/>
          <p:nvPr/>
        </p:nvSpPr>
        <p:spPr>
          <a:xfrm>
            <a:off x="4572000" y="3161824"/>
            <a:ext cx="30480" cy="2123242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1" name="Text 8"/>
          <p:cNvSpPr/>
          <p:nvPr/>
        </p:nvSpPr>
        <p:spPr>
          <a:xfrm>
            <a:off x="4811316" y="34011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Scalable Architecture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4811316" y="3896678"/>
            <a:ext cx="325564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Designing a system ready to handle growing demands and complex queries.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837724" y="5285065"/>
            <a:ext cx="7468553" cy="1740218"/>
          </a:xfrm>
          <a:prstGeom prst="rect">
            <a:avLst/>
          </a:prstGeom>
          <a:solidFill>
            <a:srgbClr val="F3E7D4"/>
          </a:solidFill>
          <a:ln/>
        </p:spPr>
      </p:sp>
      <p:sp>
        <p:nvSpPr>
          <p:cNvPr id="14" name="Shape 11"/>
          <p:cNvSpPr/>
          <p:nvPr/>
        </p:nvSpPr>
        <p:spPr>
          <a:xfrm>
            <a:off x="837724" y="5285065"/>
            <a:ext cx="7468553" cy="30480"/>
          </a:xfrm>
          <a:prstGeom prst="roundRect">
            <a:avLst>
              <a:gd name="adj" fmla="val 117806"/>
            </a:avLst>
          </a:prstGeom>
          <a:solidFill>
            <a:srgbClr val="D9CDBA"/>
          </a:solidFill>
          <a:ln/>
        </p:spPr>
      </p:sp>
      <p:sp>
        <p:nvSpPr>
          <p:cNvPr id="15" name="Text 12"/>
          <p:cNvSpPr/>
          <p:nvPr/>
        </p:nvSpPr>
        <p:spPr>
          <a:xfrm>
            <a:off x="1077039" y="5524381"/>
            <a:ext cx="336327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77039" y="6019919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Setting the stage for ongoing model fine-tuning and feature expansion.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992624"/>
            <a:ext cx="12954952" cy="21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600"/>
              </a:lnSpc>
              <a:buNone/>
            </a:pPr>
            <a:r>
              <a:rPr lang="en-US" sz="133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13300" dirty="0"/>
          </a:p>
        </p:txBody>
      </p:sp>
      <p:sp>
        <p:nvSpPr>
          <p:cNvPr id="5" name="Text 2"/>
          <p:cNvSpPr/>
          <p:nvPr/>
        </p:nvSpPr>
        <p:spPr>
          <a:xfrm>
            <a:off x="837724" y="346376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to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Dr. Saswati Patra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205764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Submitted by: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837724" y="49870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Om Prakash Pradhan (2205996)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45377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Amit Kumar Biswal (2205612)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9205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Vaibhav Tomar (22051299)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38722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Swaraj Kumar Mallick (22054178)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837724" y="685395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Manoj (22051435)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369" y="701040"/>
            <a:ext cx="7734062" cy="947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Foundation: Large Language Models (LLMs)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191369" y="1951077"/>
            <a:ext cx="7734062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 is built upon the robust capabilities of Large Language Models, the backbone of modern conversational AI.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91369" y="3124319"/>
            <a:ext cx="3766304" cy="2111573"/>
          </a:xfrm>
          <a:prstGeom prst="roundRect">
            <a:avLst>
              <a:gd name="adj" fmla="val 5197"/>
            </a:avLst>
          </a:prstGeom>
          <a:solidFill>
            <a:srgbClr val="FEF5E7"/>
          </a:solidFill>
          <a:ln/>
        </p:spPr>
      </p:sp>
      <p:sp>
        <p:nvSpPr>
          <p:cNvPr id="6" name="Shape 3"/>
          <p:cNvSpPr/>
          <p:nvPr/>
        </p:nvSpPr>
        <p:spPr>
          <a:xfrm>
            <a:off x="6191369" y="3101459"/>
            <a:ext cx="3766304" cy="91440"/>
          </a:xfrm>
          <a:prstGeom prst="roundRect">
            <a:avLst>
              <a:gd name="adj" fmla="val 33044"/>
            </a:avLst>
          </a:prstGeom>
          <a:solidFill>
            <a:srgbClr val="38512F"/>
          </a:solidFill>
          <a:ln/>
        </p:spPr>
      </p:sp>
      <p:sp>
        <p:nvSpPr>
          <p:cNvPr id="7" name="Shape 4"/>
          <p:cNvSpPr/>
          <p:nvPr/>
        </p:nvSpPr>
        <p:spPr>
          <a:xfrm>
            <a:off x="7772340" y="2822258"/>
            <a:ext cx="604242" cy="604242"/>
          </a:xfrm>
          <a:prstGeom prst="roundRect">
            <a:avLst>
              <a:gd name="adj" fmla="val 151330"/>
            </a:avLst>
          </a:prstGeom>
          <a:solidFill>
            <a:srgbClr val="38512F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3554" y="3003471"/>
            <a:ext cx="241697" cy="24169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15564" y="3627834"/>
            <a:ext cx="2922865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Generative AI Foundations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415564" y="4044791"/>
            <a:ext cx="3317915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the core principles of how LLMs generate human-like text and learn from vast datasets.</a:t>
            </a:r>
            <a:endParaRPr lang="en-US" sz="1550" dirty="0"/>
          </a:p>
        </p:txBody>
      </p:sp>
      <p:sp>
        <p:nvSpPr>
          <p:cNvPr id="11" name="Shape 7"/>
          <p:cNvSpPr/>
          <p:nvPr/>
        </p:nvSpPr>
        <p:spPr>
          <a:xfrm>
            <a:off x="10159008" y="3124319"/>
            <a:ext cx="3766423" cy="2111573"/>
          </a:xfrm>
          <a:prstGeom prst="roundRect">
            <a:avLst>
              <a:gd name="adj" fmla="val 5197"/>
            </a:avLst>
          </a:prstGeom>
          <a:solidFill>
            <a:srgbClr val="FEF5E7"/>
          </a:solidFill>
          <a:ln/>
        </p:spPr>
      </p:sp>
      <p:sp>
        <p:nvSpPr>
          <p:cNvPr id="12" name="Shape 8"/>
          <p:cNvSpPr/>
          <p:nvPr/>
        </p:nvSpPr>
        <p:spPr>
          <a:xfrm>
            <a:off x="10159008" y="3101459"/>
            <a:ext cx="3766423" cy="91440"/>
          </a:xfrm>
          <a:prstGeom prst="roundRect">
            <a:avLst>
              <a:gd name="adj" fmla="val 33044"/>
            </a:avLst>
          </a:prstGeom>
          <a:solidFill>
            <a:srgbClr val="38512F"/>
          </a:solidFill>
          <a:ln/>
        </p:spPr>
      </p:sp>
      <p:sp>
        <p:nvSpPr>
          <p:cNvPr id="13" name="Shape 9"/>
          <p:cNvSpPr/>
          <p:nvPr/>
        </p:nvSpPr>
        <p:spPr>
          <a:xfrm>
            <a:off x="11740098" y="2822258"/>
            <a:ext cx="604242" cy="604242"/>
          </a:xfrm>
          <a:prstGeom prst="roundRect">
            <a:avLst>
              <a:gd name="adj" fmla="val 151330"/>
            </a:avLst>
          </a:prstGeom>
          <a:solidFill>
            <a:srgbClr val="38512F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1311" y="3003471"/>
            <a:ext cx="241697" cy="24169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383202" y="3627834"/>
            <a:ext cx="3260527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HuggingFace Model Selection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10383202" y="4044791"/>
            <a:ext cx="3318034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Choosing powerful models like GPT-Neo, FLAN-T5, LLaMA, and Mistral for optimal performance and efficiency.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191369" y="5739289"/>
            <a:ext cx="7734062" cy="1789271"/>
          </a:xfrm>
          <a:prstGeom prst="roundRect">
            <a:avLst>
              <a:gd name="adj" fmla="val 6133"/>
            </a:avLst>
          </a:prstGeom>
          <a:solidFill>
            <a:srgbClr val="FEF5E7"/>
          </a:solidFill>
          <a:ln/>
        </p:spPr>
      </p:sp>
      <p:sp>
        <p:nvSpPr>
          <p:cNvPr id="18" name="Shape 13"/>
          <p:cNvSpPr/>
          <p:nvPr/>
        </p:nvSpPr>
        <p:spPr>
          <a:xfrm>
            <a:off x="6191369" y="5716429"/>
            <a:ext cx="7734062" cy="91440"/>
          </a:xfrm>
          <a:prstGeom prst="roundRect">
            <a:avLst>
              <a:gd name="adj" fmla="val 33044"/>
            </a:avLst>
          </a:prstGeom>
          <a:solidFill>
            <a:srgbClr val="38512F"/>
          </a:solidFill>
          <a:ln/>
        </p:spPr>
      </p:sp>
      <p:sp>
        <p:nvSpPr>
          <p:cNvPr id="19" name="Shape 14"/>
          <p:cNvSpPr/>
          <p:nvPr/>
        </p:nvSpPr>
        <p:spPr>
          <a:xfrm>
            <a:off x="9756279" y="5437227"/>
            <a:ext cx="604242" cy="604242"/>
          </a:xfrm>
          <a:prstGeom prst="roundRect">
            <a:avLst>
              <a:gd name="adj" fmla="val 151330"/>
            </a:avLst>
          </a:prstGeom>
          <a:solidFill>
            <a:srgbClr val="38512F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7492" y="5618440"/>
            <a:ext cx="241697" cy="24169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415564" y="6242804"/>
            <a:ext cx="2369820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Inference</a:t>
            </a:r>
            <a:endParaRPr lang="en-US" sz="1850" dirty="0"/>
          </a:p>
        </p:txBody>
      </p:sp>
      <p:sp>
        <p:nvSpPr>
          <p:cNvPr id="22" name="Text 16"/>
          <p:cNvSpPr/>
          <p:nvPr/>
        </p:nvSpPr>
        <p:spPr>
          <a:xfrm>
            <a:off x="6415564" y="6659761"/>
            <a:ext cx="7285673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efficient inference using pipelines or custom transformers for real-time response generation.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09030"/>
            <a:ext cx="813077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Enhancing LLM Power with LangChain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51065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LangChain Framework provided the essential tools to orchestrate complex LLM interactions and build sophisticated conversational flows.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872972" y="30120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LLM Wrappers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507581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 integration with HuggingFaceHub and HuggingFacePipeline.</a:t>
            </a:r>
            <a:endParaRPr lang="en-US" sz="1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886313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516" y="3675936"/>
            <a:ext cx="358140" cy="3581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1243" y="320349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 Templates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41243" y="369903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Crafting dynamic and reusable prompt structures for diverse queries.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886313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4388" y="4061698"/>
            <a:ext cx="358140" cy="3581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1243" y="5458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Chains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41243" y="5954078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Orchestrating multi-step operations using SimpleSequentialChain and LLMChain.</a:t>
            </a:r>
            <a:endParaRPr lang="en-US" sz="18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886313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8625" y="6272570"/>
            <a:ext cx="358140" cy="35814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06654" y="5267087"/>
            <a:ext cx="28825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Memory Management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837724" y="5762625"/>
            <a:ext cx="38514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robust memory solutions: ConversationBufferMemory, ConversationKGMemory, ConversationSummaryMemory.</a:t>
            </a:r>
            <a:endParaRPr lang="en-US" sz="18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886313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753" y="5886807"/>
            <a:ext cx="358140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485" y="354687"/>
            <a:ext cx="3482816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Art of Prompt Engineering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51485" y="916305"/>
            <a:ext cx="1372743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Carefully designed prompts unlock the full potential of LLMs, guiding them to generate precise and controlled responses.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9824" y="1416963"/>
            <a:ext cx="193477" cy="1934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70704" y="1413034"/>
            <a:ext cx="1960007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Prompt Templates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870704" y="1731645"/>
            <a:ext cx="6287214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Utilizing variables to personalize and contextualize chatbot interactions effectively.</a:t>
            </a:r>
            <a:endParaRPr lang="en-US" sz="1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24" y="2200037"/>
            <a:ext cx="193477" cy="1934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70704" y="2196108"/>
            <a:ext cx="2097405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Zero, One, Few-Shot Prompts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870704" y="2514719"/>
            <a:ext cx="6287214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Strategically employing different prompting techniques for varying levels of model guidance.</a:t>
            </a:r>
            <a:endParaRPr lang="en-US" sz="10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102" y="1413034"/>
            <a:ext cx="6706433" cy="6706433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28441" y="8268533"/>
            <a:ext cx="193477" cy="19347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99321" y="8264604"/>
            <a:ext cx="1578292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Role-Based Messaging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7899321" y="8583216"/>
            <a:ext cx="6287214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Defining System, Human, and AI message roles to structure conversations naturally.</a:t>
            </a:r>
            <a:endParaRPr lang="en-US" sz="1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8441" y="9051608"/>
            <a:ext cx="193477" cy="19347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899321" y="9047678"/>
            <a:ext cx="1517809" cy="189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Instructional Design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7899321" y="9366290"/>
            <a:ext cx="6287214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Crafting clear instructions to ensure predictable and controlled LLM outputs.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6019" y="421124"/>
            <a:ext cx="4891088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Deploying Models with HuggingFace</a:t>
            </a:r>
            <a:endParaRPr lang="en-US" sz="2250" dirty="0"/>
          </a:p>
        </p:txBody>
      </p:sp>
      <p:sp>
        <p:nvSpPr>
          <p:cNvPr id="4" name="Text 1"/>
          <p:cNvSpPr/>
          <p:nvPr/>
        </p:nvSpPr>
        <p:spPr>
          <a:xfrm>
            <a:off x="536019" y="1011079"/>
            <a:ext cx="8071961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Harnessing the HuggingFace ecosystem for efficient model deployment and optimized inference.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36019" y="1428274"/>
            <a:ext cx="8071961" cy="1480661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6" name="Shape 3"/>
          <p:cNvSpPr/>
          <p:nvPr/>
        </p:nvSpPr>
        <p:spPr>
          <a:xfrm>
            <a:off x="689134" y="1581388"/>
            <a:ext cx="459462" cy="459462"/>
          </a:xfrm>
          <a:prstGeom prst="roundRect">
            <a:avLst>
              <a:gd name="adj" fmla="val 19899547"/>
            </a:avLst>
          </a:prstGeom>
          <a:solidFill>
            <a:srgbClr val="3851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459" y="1707713"/>
            <a:ext cx="206693" cy="206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9134" y="2193965"/>
            <a:ext cx="180177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Transformers Library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89134" y="2510909"/>
            <a:ext cx="77657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the comprehensive HuggingFace transformers library for model management.</a:t>
            </a:r>
            <a:endParaRPr lang="en-US" sz="1200" dirty="0"/>
          </a:p>
        </p:txBody>
      </p:sp>
      <p:sp>
        <p:nvSpPr>
          <p:cNvPr id="10" name="Shape 6"/>
          <p:cNvSpPr/>
          <p:nvPr/>
        </p:nvSpPr>
        <p:spPr>
          <a:xfrm>
            <a:off x="536019" y="3062049"/>
            <a:ext cx="8071961" cy="1480661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11" name="Shape 7"/>
          <p:cNvSpPr/>
          <p:nvPr/>
        </p:nvSpPr>
        <p:spPr>
          <a:xfrm>
            <a:off x="689134" y="3215164"/>
            <a:ext cx="459462" cy="459462"/>
          </a:xfrm>
          <a:prstGeom prst="roundRect">
            <a:avLst>
              <a:gd name="adj" fmla="val 19899547"/>
            </a:avLst>
          </a:prstGeom>
          <a:solidFill>
            <a:srgbClr val="38512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459" y="3341489"/>
            <a:ext cx="206693" cy="20669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89134" y="3827740"/>
            <a:ext cx="2078593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Generation Pipeline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89134" y="4144685"/>
            <a:ext cx="77657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Streamlining the process of generating text with pre-built pipelines.</a:t>
            </a:r>
            <a:endParaRPr lang="en-US" sz="1200" dirty="0"/>
          </a:p>
        </p:txBody>
      </p:sp>
      <p:sp>
        <p:nvSpPr>
          <p:cNvPr id="15" name="Shape 10"/>
          <p:cNvSpPr/>
          <p:nvPr/>
        </p:nvSpPr>
        <p:spPr>
          <a:xfrm>
            <a:off x="536019" y="4695825"/>
            <a:ext cx="8071961" cy="1480661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16" name="Shape 11"/>
          <p:cNvSpPr/>
          <p:nvPr/>
        </p:nvSpPr>
        <p:spPr>
          <a:xfrm>
            <a:off x="689134" y="4848939"/>
            <a:ext cx="459462" cy="459462"/>
          </a:xfrm>
          <a:prstGeom prst="roundRect">
            <a:avLst>
              <a:gd name="adj" fmla="val 19899547"/>
            </a:avLst>
          </a:prstGeom>
          <a:solidFill>
            <a:srgbClr val="38512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459" y="4975265"/>
            <a:ext cx="206693" cy="20669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89134" y="5461516"/>
            <a:ext cx="229088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Tokenizer &amp; Model Loading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89134" y="5778460"/>
            <a:ext cx="77657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Ensuring accurate tokenization and efficient loading of chosen LLMs.</a:t>
            </a:r>
            <a:endParaRPr lang="en-US" sz="1200" dirty="0"/>
          </a:p>
        </p:txBody>
      </p:sp>
      <p:sp>
        <p:nvSpPr>
          <p:cNvPr id="20" name="Shape 14"/>
          <p:cNvSpPr/>
          <p:nvPr/>
        </p:nvSpPr>
        <p:spPr>
          <a:xfrm>
            <a:off x="536019" y="6329601"/>
            <a:ext cx="8071961" cy="1480661"/>
          </a:xfrm>
          <a:prstGeom prst="roundRect">
            <a:avLst>
              <a:gd name="adj" fmla="val 1552"/>
            </a:avLst>
          </a:prstGeom>
          <a:solidFill>
            <a:srgbClr val="F3E7D4"/>
          </a:solidFill>
          <a:ln/>
        </p:spPr>
      </p:sp>
      <p:sp>
        <p:nvSpPr>
          <p:cNvPr id="21" name="Shape 15"/>
          <p:cNvSpPr/>
          <p:nvPr/>
        </p:nvSpPr>
        <p:spPr>
          <a:xfrm>
            <a:off x="689134" y="6482715"/>
            <a:ext cx="459462" cy="459462"/>
          </a:xfrm>
          <a:prstGeom prst="roundRect">
            <a:avLst>
              <a:gd name="adj" fmla="val 19899547"/>
            </a:avLst>
          </a:prstGeom>
          <a:solidFill>
            <a:srgbClr val="38512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5459" y="6609040"/>
            <a:ext cx="206693" cy="20669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89134" y="7095292"/>
            <a:ext cx="194964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Inference Optimization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89134" y="7412236"/>
            <a:ext cx="77657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Fine-tuning for performance on both GPU and CPU environments for speed and scalability.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430" y="459938"/>
            <a:ext cx="6491288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Vector Databases &amp; Embeddings for Context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85430" y="1188125"/>
            <a:ext cx="134595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Integrating vector databases and embeddings is crucial for providing our chatbot with long-term memory and contextual understanding.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430" y="1832015"/>
            <a:ext cx="6525697" cy="65256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26893" y="1832015"/>
            <a:ext cx="6525697" cy="1328857"/>
          </a:xfrm>
          <a:prstGeom prst="roundRect">
            <a:avLst>
              <a:gd name="adj" fmla="val 8257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504033" y="1832015"/>
            <a:ext cx="91440" cy="1328857"/>
          </a:xfrm>
          <a:prstGeom prst="roundRect">
            <a:avLst>
              <a:gd name="adj" fmla="val 27442"/>
            </a:avLst>
          </a:prstGeom>
          <a:solidFill>
            <a:srgbClr val="38512F"/>
          </a:solidFill>
          <a:ln/>
        </p:spPr>
      </p:sp>
      <p:sp>
        <p:nvSpPr>
          <p:cNvPr id="7" name="Text 4"/>
          <p:cNvSpPr/>
          <p:nvPr/>
        </p:nvSpPr>
        <p:spPr>
          <a:xfrm>
            <a:off x="7785616" y="2022158"/>
            <a:ext cx="196798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Embedding Models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785616" y="2435423"/>
            <a:ext cx="6076831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Utilizing Sentence Transformers and BERT variants to create meaningful data representations.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526893" y="3328154"/>
            <a:ext cx="6525697" cy="1061204"/>
          </a:xfrm>
          <a:prstGeom prst="roundRect">
            <a:avLst>
              <a:gd name="adj" fmla="val 1034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04033" y="3328154"/>
            <a:ext cx="91440" cy="1061204"/>
          </a:xfrm>
          <a:prstGeom prst="roundRect">
            <a:avLst>
              <a:gd name="adj" fmla="val 27442"/>
            </a:avLst>
          </a:prstGeom>
          <a:solidFill>
            <a:srgbClr val="38512F"/>
          </a:solidFill>
          <a:ln/>
        </p:spPr>
      </p:sp>
      <p:sp>
        <p:nvSpPr>
          <p:cNvPr id="11" name="Text 8"/>
          <p:cNvSpPr/>
          <p:nvPr/>
        </p:nvSpPr>
        <p:spPr>
          <a:xfrm>
            <a:off x="7785616" y="3518297"/>
            <a:ext cx="196798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Embeddings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785616" y="3931563"/>
            <a:ext cx="607683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raw text into numerical vector embeddings for efficient similarity search.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526893" y="4556641"/>
            <a:ext cx="6525697" cy="1061204"/>
          </a:xfrm>
          <a:prstGeom prst="roundRect">
            <a:avLst>
              <a:gd name="adj" fmla="val 1034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504033" y="4556641"/>
            <a:ext cx="91440" cy="1061204"/>
          </a:xfrm>
          <a:prstGeom prst="roundRect">
            <a:avLst>
              <a:gd name="adj" fmla="val 27442"/>
            </a:avLst>
          </a:prstGeom>
          <a:solidFill>
            <a:srgbClr val="38512F"/>
          </a:solidFill>
          <a:ln/>
        </p:spPr>
      </p:sp>
      <p:sp>
        <p:nvSpPr>
          <p:cNvPr id="15" name="Text 12"/>
          <p:cNvSpPr/>
          <p:nvPr/>
        </p:nvSpPr>
        <p:spPr>
          <a:xfrm>
            <a:off x="7785616" y="4746784"/>
            <a:ext cx="196798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Vector DB Storage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785616" y="5160050"/>
            <a:ext cx="607683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Storing embeddings in specialized databases like FAISS and ChromaDB.</a:t>
            </a:r>
            <a:endParaRPr lang="en-US" sz="1300" dirty="0"/>
          </a:p>
        </p:txBody>
      </p:sp>
      <p:sp>
        <p:nvSpPr>
          <p:cNvPr id="17" name="Shape 14"/>
          <p:cNvSpPr/>
          <p:nvPr/>
        </p:nvSpPr>
        <p:spPr>
          <a:xfrm>
            <a:off x="7526893" y="5785128"/>
            <a:ext cx="6525697" cy="1061204"/>
          </a:xfrm>
          <a:prstGeom prst="roundRect">
            <a:avLst>
              <a:gd name="adj" fmla="val 10340"/>
            </a:avLst>
          </a:prstGeom>
          <a:solidFill>
            <a:srgbClr val="FEF5E7"/>
          </a:solidFill>
          <a:ln w="22860">
            <a:solidFill>
              <a:srgbClr val="D9CDB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504033" y="5785128"/>
            <a:ext cx="91440" cy="1061204"/>
          </a:xfrm>
          <a:prstGeom prst="roundRect">
            <a:avLst>
              <a:gd name="adj" fmla="val 27442"/>
            </a:avLst>
          </a:prstGeom>
          <a:solidFill>
            <a:srgbClr val="38512F"/>
          </a:solidFill>
          <a:ln/>
        </p:spPr>
      </p:sp>
      <p:sp>
        <p:nvSpPr>
          <p:cNvPr id="19" name="Text 16"/>
          <p:cNvSpPr/>
          <p:nvPr/>
        </p:nvSpPr>
        <p:spPr>
          <a:xfrm>
            <a:off x="7785616" y="5975271"/>
            <a:ext cx="1967984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Semantic Search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785616" y="6388537"/>
            <a:ext cx="6076831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Enabling intelligent context retrieval based on semantic similarity, not just keywords.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9139"/>
            <a:ext cx="8248412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Retrieval-Augmented Generation (RAG)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711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When accuracy and up-to-date information are paramount, RAG empowers the chatbot to answer from specific documents.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2996803" y="2423398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907988" y="2933581"/>
            <a:ext cx="336590" cy="3365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395198" y="266271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Document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95198" y="3158252"/>
            <a:ext cx="690741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Ingesting data from diverse sources: PDFs, text files, and web content.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75540" y="3765352"/>
            <a:ext cx="8397478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9" name="Shape 6"/>
          <p:cNvSpPr/>
          <p:nvPr/>
        </p:nvSpPr>
        <p:spPr>
          <a:xfrm>
            <a:off x="1917263" y="3900249"/>
            <a:ext cx="431827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8107" y="4602004"/>
            <a:ext cx="336590" cy="33659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74857" y="4139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Text Splitting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74857" y="4635103"/>
            <a:ext cx="707850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Breaking down documents into manageable chunks using RecursiveCharacterTextSplitter.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355199" y="5625227"/>
            <a:ext cx="7317819" cy="15240"/>
          </a:xfrm>
          <a:prstGeom prst="roundRect">
            <a:avLst>
              <a:gd name="adj" fmla="val 235611"/>
            </a:avLst>
          </a:prstGeom>
          <a:solidFill>
            <a:srgbClr val="D9CDBA"/>
          </a:solidFill>
          <a:ln/>
        </p:spPr>
      </p:sp>
      <p:sp>
        <p:nvSpPr>
          <p:cNvPr id="14" name="Shape 10"/>
          <p:cNvSpPr/>
          <p:nvPr/>
        </p:nvSpPr>
        <p:spPr>
          <a:xfrm>
            <a:off x="837724" y="5760125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8107" y="6461879"/>
            <a:ext cx="336590" cy="33659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54516" y="59994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Retrieval Chain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54516" y="6494978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RetrievalQA and ConversationalRetrievalQA for intelligent information retrieval.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510" y="767239"/>
            <a:ext cx="7472124" cy="46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Sustaining Dialogue: Conversation Memory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178510" y="1529120"/>
            <a:ext cx="7759779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Effective memory management is key to maintaining coherent and personalized long-running conversations.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8510" y="2384227"/>
            <a:ext cx="7759779" cy="1121212"/>
          </a:xfrm>
          <a:prstGeom prst="roundRect">
            <a:avLst>
              <a:gd name="adj" fmla="val 42332"/>
            </a:avLst>
          </a:prstGeom>
          <a:solidFill>
            <a:srgbClr val="F3E7D4"/>
          </a:solidFill>
          <a:ln/>
        </p:spPr>
      </p:sp>
      <p:sp>
        <p:nvSpPr>
          <p:cNvPr id="6" name="Text 3"/>
          <p:cNvSpPr/>
          <p:nvPr/>
        </p:nvSpPr>
        <p:spPr>
          <a:xfrm>
            <a:off x="6376273" y="2581989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Buffer Memory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76273" y="2991326"/>
            <a:ext cx="736425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Storing recent turns of a conversation for immediate context recall.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78510" y="3703201"/>
            <a:ext cx="7759779" cy="1121212"/>
          </a:xfrm>
          <a:prstGeom prst="roundRect">
            <a:avLst>
              <a:gd name="adj" fmla="val 42332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6376273" y="3900964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Summary Memory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6376273" y="4310301"/>
            <a:ext cx="736425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Condensing longer conversations into concise summaries to preserve context over time.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78510" y="5022175"/>
            <a:ext cx="7759779" cy="1121212"/>
          </a:xfrm>
          <a:prstGeom prst="roundRect">
            <a:avLst>
              <a:gd name="adj" fmla="val 42332"/>
            </a:avLst>
          </a:prstGeom>
          <a:solidFill>
            <a:srgbClr val="F3E7D4"/>
          </a:solidFill>
          <a:ln/>
        </p:spPr>
      </p:sp>
      <p:sp>
        <p:nvSpPr>
          <p:cNvPr id="12" name="Text 9"/>
          <p:cNvSpPr/>
          <p:nvPr/>
        </p:nvSpPr>
        <p:spPr>
          <a:xfrm>
            <a:off x="6376273" y="5219938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Token Efficiency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6376273" y="5629275"/>
            <a:ext cx="736425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Optimizing memory usage for long conversations to manage LLM token limits.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78510" y="6341150"/>
            <a:ext cx="7759779" cy="1121212"/>
          </a:xfrm>
          <a:prstGeom prst="roundRect">
            <a:avLst>
              <a:gd name="adj" fmla="val 42332"/>
            </a:avLst>
          </a:prstGeom>
          <a:solidFill>
            <a:srgbClr val="F3E7D4"/>
          </a:solidFill>
          <a:ln/>
        </p:spPr>
      </p:sp>
      <p:sp>
        <p:nvSpPr>
          <p:cNvPr id="15" name="Text 12"/>
          <p:cNvSpPr/>
          <p:nvPr/>
        </p:nvSpPr>
        <p:spPr>
          <a:xfrm>
            <a:off x="6376273" y="6538913"/>
            <a:ext cx="232660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 Integration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376273" y="6948249"/>
            <a:ext cx="736425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Seamlessly incorporating chat history into prompts for contextual responses.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693" y="466844"/>
            <a:ext cx="6832044" cy="398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Chatbot Pipeline: From Input to Response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92693" y="1204079"/>
            <a:ext cx="1344501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clear, structured pipeline ensures smooth processing from user query to intelligent chatbot response.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693" y="1665565"/>
            <a:ext cx="846773" cy="10161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08773" y="1834872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608773" y="2185511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Capturing and initiating the user's query.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93" y="2681764"/>
            <a:ext cx="846773" cy="10161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08773" y="2851071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608773" y="3201710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 and preparing the input for further processing.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93" y="3697962"/>
            <a:ext cx="846773" cy="10161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08773" y="3867269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 Retrieval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608773" y="4217908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Fetching relevant information (if RAG is employed).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93" y="4714161"/>
            <a:ext cx="846773" cy="10161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08773" y="4883468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 Generation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1608773" y="5234107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Constructing the final prompt for the LLM.</a:t>
            </a:r>
            <a:endParaRPr lang="en-US" sz="13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93" y="5730359"/>
            <a:ext cx="846773" cy="101619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608773" y="5899666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LLM Response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608773" y="6250305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Generating the chatbot's intelligent reply.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693" y="6746558"/>
            <a:ext cx="846773" cy="101619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608773" y="6915864"/>
            <a:ext cx="1992511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Post-processing</a:t>
            </a:r>
            <a:endParaRPr lang="en-US" sz="1550" dirty="0"/>
          </a:p>
        </p:txBody>
      </p:sp>
      <p:sp>
        <p:nvSpPr>
          <p:cNvPr id="21" name="Text 13"/>
          <p:cNvSpPr/>
          <p:nvPr/>
        </p:nvSpPr>
        <p:spPr>
          <a:xfrm>
            <a:off x="1608773" y="7266503"/>
            <a:ext cx="1242893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A363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Refining and formatting the LLM output for the user.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2025-11-20T21:37:13Z</dcterms:created>
  <dcterms:modified xsi:type="dcterms:W3CDTF">2025-11-20T21:37:13Z</dcterms:modified>
</cp:coreProperties>
</file>